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68" r:id="rId3"/>
    <p:sldId id="257" r:id="rId4"/>
    <p:sldId id="258" r:id="rId5"/>
    <p:sldId id="265" r:id="rId6"/>
    <p:sldId id="267" r:id="rId7"/>
    <p:sldId id="259" r:id="rId8"/>
    <p:sldId id="260" r:id="rId9"/>
    <p:sldId id="261" r:id="rId10"/>
    <p:sldId id="262" r:id="rId11"/>
    <p:sldId id="263"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150A65-10DD-4FB1-B34D-621EC0202593}" type="datetimeFigureOut">
              <a:rPr lang="en-IN" smtClean="0"/>
              <a:t>01-03-2023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E453A-BC36-4516-B231-BE72BFACDE7B}" type="slidenum">
              <a:rPr lang="en-IN" smtClean="0"/>
              <a:t>‹#›</a:t>
            </a:fld>
            <a:endParaRPr lang="en-IN"/>
          </a:p>
        </p:txBody>
      </p:sp>
    </p:spTree>
    <p:extLst>
      <p:ext uri="{BB962C8B-B14F-4D97-AF65-F5344CB8AC3E}">
        <p14:creationId xmlns:p14="http://schemas.microsoft.com/office/powerpoint/2010/main" val="3781825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150A65-10DD-4FB1-B34D-621EC0202593}" type="datetimeFigureOut">
              <a:rPr lang="en-IN" smtClean="0"/>
              <a:t>01-03-2023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E453A-BC36-4516-B231-BE72BFACDE7B}" type="slidenum">
              <a:rPr lang="en-IN" smtClean="0"/>
              <a:t>‹#›</a:t>
            </a:fld>
            <a:endParaRPr lang="en-IN"/>
          </a:p>
        </p:txBody>
      </p:sp>
    </p:spTree>
    <p:extLst>
      <p:ext uri="{BB962C8B-B14F-4D97-AF65-F5344CB8AC3E}">
        <p14:creationId xmlns:p14="http://schemas.microsoft.com/office/powerpoint/2010/main" val="2751983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9150A65-10DD-4FB1-B34D-621EC0202593}" type="datetimeFigureOut">
              <a:rPr lang="en-IN" smtClean="0"/>
              <a:t>01-03-2023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E453A-BC36-4516-B231-BE72BFACDE7B}" type="slidenum">
              <a:rPr lang="en-IN" smtClean="0"/>
              <a:t>‹#›</a:t>
            </a:fld>
            <a:endParaRPr lang="en-IN"/>
          </a:p>
        </p:txBody>
      </p:sp>
    </p:spTree>
    <p:extLst>
      <p:ext uri="{BB962C8B-B14F-4D97-AF65-F5344CB8AC3E}">
        <p14:creationId xmlns:p14="http://schemas.microsoft.com/office/powerpoint/2010/main" val="2332496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9150A65-10DD-4FB1-B34D-621EC0202593}" type="datetimeFigureOut">
              <a:rPr lang="en-IN" smtClean="0"/>
              <a:t>01-03-2023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E453A-BC36-4516-B231-BE72BFACDE7B}"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140472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150A65-10DD-4FB1-B34D-621EC0202593}" type="datetimeFigureOut">
              <a:rPr lang="en-IN" smtClean="0"/>
              <a:t>01-03-2023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E453A-BC36-4516-B231-BE72BFACDE7B}" type="slidenum">
              <a:rPr lang="en-IN" smtClean="0"/>
              <a:t>‹#›</a:t>
            </a:fld>
            <a:endParaRPr lang="en-IN"/>
          </a:p>
        </p:txBody>
      </p:sp>
    </p:spTree>
    <p:extLst>
      <p:ext uri="{BB962C8B-B14F-4D97-AF65-F5344CB8AC3E}">
        <p14:creationId xmlns:p14="http://schemas.microsoft.com/office/powerpoint/2010/main" val="2880848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9150A65-10DD-4FB1-B34D-621EC0202593}" type="datetimeFigureOut">
              <a:rPr lang="en-IN" smtClean="0"/>
              <a:t>01-03-2023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E453A-BC36-4516-B231-BE72BFACDE7B}" type="slidenum">
              <a:rPr lang="en-IN" smtClean="0"/>
              <a:t>‹#›</a:t>
            </a:fld>
            <a:endParaRPr lang="en-IN"/>
          </a:p>
        </p:txBody>
      </p:sp>
    </p:spTree>
    <p:extLst>
      <p:ext uri="{BB962C8B-B14F-4D97-AF65-F5344CB8AC3E}">
        <p14:creationId xmlns:p14="http://schemas.microsoft.com/office/powerpoint/2010/main" val="141933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9150A65-10DD-4FB1-B34D-621EC0202593}" type="datetimeFigureOut">
              <a:rPr lang="en-IN" smtClean="0"/>
              <a:t>01-03-2023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E453A-BC36-4516-B231-BE72BFACDE7B}" type="slidenum">
              <a:rPr lang="en-IN" smtClean="0"/>
              <a:t>‹#›</a:t>
            </a:fld>
            <a:endParaRPr lang="en-IN"/>
          </a:p>
        </p:txBody>
      </p:sp>
    </p:spTree>
    <p:extLst>
      <p:ext uri="{BB962C8B-B14F-4D97-AF65-F5344CB8AC3E}">
        <p14:creationId xmlns:p14="http://schemas.microsoft.com/office/powerpoint/2010/main" val="1646259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50A65-10DD-4FB1-B34D-621EC0202593}" type="datetimeFigureOut">
              <a:rPr lang="en-IN" smtClean="0"/>
              <a:t>01-03-2023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E453A-BC36-4516-B231-BE72BFACDE7B}" type="slidenum">
              <a:rPr lang="en-IN" smtClean="0"/>
              <a:t>‹#›</a:t>
            </a:fld>
            <a:endParaRPr lang="en-IN"/>
          </a:p>
        </p:txBody>
      </p:sp>
    </p:spTree>
    <p:extLst>
      <p:ext uri="{BB962C8B-B14F-4D97-AF65-F5344CB8AC3E}">
        <p14:creationId xmlns:p14="http://schemas.microsoft.com/office/powerpoint/2010/main" val="1078325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50A65-10DD-4FB1-B34D-621EC0202593}" type="datetimeFigureOut">
              <a:rPr lang="en-IN" smtClean="0"/>
              <a:t>01-03-2023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E453A-BC36-4516-B231-BE72BFACDE7B}" type="slidenum">
              <a:rPr lang="en-IN" smtClean="0"/>
              <a:t>‹#›</a:t>
            </a:fld>
            <a:endParaRPr lang="en-IN"/>
          </a:p>
        </p:txBody>
      </p:sp>
    </p:spTree>
    <p:extLst>
      <p:ext uri="{BB962C8B-B14F-4D97-AF65-F5344CB8AC3E}">
        <p14:creationId xmlns:p14="http://schemas.microsoft.com/office/powerpoint/2010/main" val="4256579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9150A65-10DD-4FB1-B34D-621EC0202593}" type="datetimeFigureOut">
              <a:rPr lang="en-IN" smtClean="0"/>
              <a:t>01-03-2023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E453A-BC36-4516-B231-BE72BFACDE7B}" type="slidenum">
              <a:rPr lang="en-IN" smtClean="0"/>
              <a:t>‹#›</a:t>
            </a:fld>
            <a:endParaRPr lang="en-IN"/>
          </a:p>
        </p:txBody>
      </p:sp>
    </p:spTree>
    <p:extLst>
      <p:ext uri="{BB962C8B-B14F-4D97-AF65-F5344CB8AC3E}">
        <p14:creationId xmlns:p14="http://schemas.microsoft.com/office/powerpoint/2010/main" val="3344450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150A65-10DD-4FB1-B34D-621EC0202593}" type="datetimeFigureOut">
              <a:rPr lang="en-IN" smtClean="0"/>
              <a:t>01-03-2023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E453A-BC36-4516-B231-BE72BFACDE7B}" type="slidenum">
              <a:rPr lang="en-IN" smtClean="0"/>
              <a:t>‹#›</a:t>
            </a:fld>
            <a:endParaRPr lang="en-IN"/>
          </a:p>
        </p:txBody>
      </p:sp>
    </p:spTree>
    <p:extLst>
      <p:ext uri="{BB962C8B-B14F-4D97-AF65-F5344CB8AC3E}">
        <p14:creationId xmlns:p14="http://schemas.microsoft.com/office/powerpoint/2010/main" val="2907168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150A65-10DD-4FB1-B34D-621EC0202593}" type="datetimeFigureOut">
              <a:rPr lang="en-IN" smtClean="0"/>
              <a:t>01-03-2023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E453A-BC36-4516-B231-BE72BFACDE7B}" type="slidenum">
              <a:rPr lang="en-IN" smtClean="0"/>
              <a:t>‹#›</a:t>
            </a:fld>
            <a:endParaRPr lang="en-IN"/>
          </a:p>
        </p:txBody>
      </p:sp>
    </p:spTree>
    <p:extLst>
      <p:ext uri="{BB962C8B-B14F-4D97-AF65-F5344CB8AC3E}">
        <p14:creationId xmlns:p14="http://schemas.microsoft.com/office/powerpoint/2010/main" val="3905409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150A65-10DD-4FB1-B34D-621EC0202593}" type="datetimeFigureOut">
              <a:rPr lang="en-IN" smtClean="0"/>
              <a:t>01-03-2023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CE453A-BC36-4516-B231-BE72BFACDE7B}" type="slidenum">
              <a:rPr lang="en-IN" smtClean="0"/>
              <a:t>‹#›</a:t>
            </a:fld>
            <a:endParaRPr lang="en-IN"/>
          </a:p>
        </p:txBody>
      </p:sp>
    </p:spTree>
    <p:extLst>
      <p:ext uri="{BB962C8B-B14F-4D97-AF65-F5344CB8AC3E}">
        <p14:creationId xmlns:p14="http://schemas.microsoft.com/office/powerpoint/2010/main" val="700728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9150A65-10DD-4FB1-B34D-621EC0202593}" type="datetimeFigureOut">
              <a:rPr lang="en-IN" smtClean="0"/>
              <a:t>01-03-2023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E7CE453A-BC36-4516-B231-BE72BFACDE7B}" type="slidenum">
              <a:rPr lang="en-IN" smtClean="0"/>
              <a:t>‹#›</a:t>
            </a:fld>
            <a:endParaRPr lang="en-IN"/>
          </a:p>
        </p:txBody>
      </p:sp>
    </p:spTree>
    <p:extLst>
      <p:ext uri="{BB962C8B-B14F-4D97-AF65-F5344CB8AC3E}">
        <p14:creationId xmlns:p14="http://schemas.microsoft.com/office/powerpoint/2010/main" val="3810873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9150A65-10DD-4FB1-B34D-621EC0202593}" type="datetimeFigureOut">
              <a:rPr lang="en-IN" smtClean="0"/>
              <a:t>01-03-2023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E7CE453A-BC36-4516-B231-BE72BFACDE7B}" type="slidenum">
              <a:rPr lang="en-IN" smtClean="0"/>
              <a:t>‹#›</a:t>
            </a:fld>
            <a:endParaRPr lang="en-IN"/>
          </a:p>
        </p:txBody>
      </p:sp>
    </p:spTree>
    <p:extLst>
      <p:ext uri="{BB962C8B-B14F-4D97-AF65-F5344CB8AC3E}">
        <p14:creationId xmlns:p14="http://schemas.microsoft.com/office/powerpoint/2010/main" val="262325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9150A65-10DD-4FB1-B34D-621EC0202593}" type="datetimeFigureOut">
              <a:rPr lang="en-IN" smtClean="0"/>
              <a:t>01-03-2023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E7CE453A-BC36-4516-B231-BE72BFACDE7B}" type="slidenum">
              <a:rPr lang="en-IN" smtClean="0"/>
              <a:t>‹#›</a:t>
            </a:fld>
            <a:endParaRPr lang="en-IN"/>
          </a:p>
        </p:txBody>
      </p:sp>
    </p:spTree>
    <p:extLst>
      <p:ext uri="{BB962C8B-B14F-4D97-AF65-F5344CB8AC3E}">
        <p14:creationId xmlns:p14="http://schemas.microsoft.com/office/powerpoint/2010/main" val="2589885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150A65-10DD-4FB1-B34D-621EC0202593}" type="datetimeFigureOut">
              <a:rPr lang="en-IN" smtClean="0"/>
              <a:t>01-03-2023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E453A-BC36-4516-B231-BE72BFACDE7B}" type="slidenum">
              <a:rPr lang="en-IN" smtClean="0"/>
              <a:t>‹#›</a:t>
            </a:fld>
            <a:endParaRPr lang="en-IN"/>
          </a:p>
        </p:txBody>
      </p:sp>
    </p:spTree>
    <p:extLst>
      <p:ext uri="{BB962C8B-B14F-4D97-AF65-F5344CB8AC3E}">
        <p14:creationId xmlns:p14="http://schemas.microsoft.com/office/powerpoint/2010/main" val="3093005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9150A65-10DD-4FB1-B34D-621EC0202593}" type="datetimeFigureOut">
              <a:rPr lang="en-IN" smtClean="0"/>
              <a:t>01-03-2023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7CE453A-BC36-4516-B231-BE72BFACDE7B}" type="slidenum">
              <a:rPr lang="en-IN" smtClean="0"/>
              <a:t>‹#›</a:t>
            </a:fld>
            <a:endParaRPr lang="en-IN"/>
          </a:p>
        </p:txBody>
      </p:sp>
    </p:spTree>
    <p:extLst>
      <p:ext uri="{BB962C8B-B14F-4D97-AF65-F5344CB8AC3E}">
        <p14:creationId xmlns:p14="http://schemas.microsoft.com/office/powerpoint/2010/main" val="3554964749"/>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22474-9036-5C8C-0375-E22041EC6655}"/>
              </a:ext>
            </a:extLst>
          </p:cNvPr>
          <p:cNvSpPr>
            <a:spLocks noGrp="1"/>
          </p:cNvSpPr>
          <p:nvPr>
            <p:ph type="ctrTitle"/>
          </p:nvPr>
        </p:nvSpPr>
        <p:spPr>
          <a:xfrm>
            <a:off x="1754395" y="2320469"/>
            <a:ext cx="8825658" cy="2217061"/>
          </a:xfrm>
        </p:spPr>
        <p:txBody>
          <a:bodyPr/>
          <a:lstStyle/>
          <a:p>
            <a:pPr algn="ctr"/>
            <a:br>
              <a:rPr lang="en-US" sz="6000" dirty="0"/>
            </a:br>
            <a:br>
              <a:rPr lang="en-US" sz="6000" dirty="0"/>
            </a:br>
            <a:r>
              <a:rPr lang="en-US" sz="6000" dirty="0"/>
              <a:t>COVID RAPID RESPONSE</a:t>
            </a:r>
            <a:endParaRPr lang="en-IN" sz="6000" dirty="0"/>
          </a:p>
        </p:txBody>
      </p:sp>
    </p:spTree>
    <p:extLst>
      <p:ext uri="{BB962C8B-B14F-4D97-AF65-F5344CB8AC3E}">
        <p14:creationId xmlns:p14="http://schemas.microsoft.com/office/powerpoint/2010/main" val="45297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170499-F8A5-0A93-3DB1-9723BAA099A9}"/>
              </a:ext>
            </a:extLst>
          </p:cNvPr>
          <p:cNvSpPr>
            <a:spLocks noGrp="1"/>
          </p:cNvSpPr>
          <p:nvPr>
            <p:ph type="title"/>
          </p:nvPr>
        </p:nvSpPr>
        <p:spPr>
          <a:xfrm>
            <a:off x="1" y="1076960"/>
            <a:ext cx="10050834" cy="1351280"/>
          </a:xfrm>
        </p:spPr>
        <p:txBody>
          <a:bodyPr/>
          <a:lstStyle/>
          <a:p>
            <a:r>
              <a:rPr lang="en-US" dirty="0">
                <a:solidFill>
                  <a:schemeClr val="bg1"/>
                </a:solidFill>
                <a:highlight>
                  <a:srgbClr val="00FF00"/>
                </a:highlight>
              </a:rPr>
              <a:t>Rapid Response Guidence:</a:t>
            </a:r>
            <a:endParaRPr lang="en-IN" dirty="0">
              <a:solidFill>
                <a:schemeClr val="bg1"/>
              </a:solidFill>
              <a:highlight>
                <a:srgbClr val="00FF00"/>
              </a:highlight>
            </a:endParaRPr>
          </a:p>
        </p:txBody>
      </p:sp>
      <p:pic>
        <p:nvPicPr>
          <p:cNvPr id="1028" name="Picture 4" descr="COVID-19 | Science Foundation Ireland">
            <a:extLst>
              <a:ext uri="{FF2B5EF4-FFF2-40B4-BE49-F238E27FC236}">
                <a16:creationId xmlns:a16="http://schemas.microsoft.com/office/drawing/2014/main" id="{211A04F1-CF1F-1D34-AD7A-A8BE9DFF901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1387427" y="2931793"/>
            <a:ext cx="5381673" cy="272447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VID-19 Rapid Response Research and Innovation Funding Opportunity 2020 –  ECHAlliance">
            <a:extLst>
              <a:ext uri="{FF2B5EF4-FFF2-40B4-BE49-F238E27FC236}">
                <a16:creationId xmlns:a16="http://schemas.microsoft.com/office/drawing/2014/main" id="{871F2D02-C10A-1E28-50C3-75CF46A710E7}"/>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tretch>
            <a:fillRect/>
          </a:stretch>
        </p:blipFill>
        <p:spPr bwMode="auto">
          <a:xfrm>
            <a:off x="7708900" y="2418081"/>
            <a:ext cx="3741738" cy="3741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8172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A2C3FCD-6657-003D-245D-94918B5B88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8551211" y="2289006"/>
            <a:ext cx="3317274" cy="4195762"/>
          </a:xfrm>
        </p:spPr>
      </p:pic>
      <p:sp>
        <p:nvSpPr>
          <p:cNvPr id="7" name="TextBox 6">
            <a:extLst>
              <a:ext uri="{FF2B5EF4-FFF2-40B4-BE49-F238E27FC236}">
                <a16:creationId xmlns:a16="http://schemas.microsoft.com/office/drawing/2014/main" id="{407EF4E1-7C2D-E24D-1966-68E23E275DAB}"/>
              </a:ext>
            </a:extLst>
          </p:cNvPr>
          <p:cNvSpPr txBox="1"/>
          <p:nvPr/>
        </p:nvSpPr>
        <p:spPr>
          <a:xfrm>
            <a:off x="944880" y="218942"/>
            <a:ext cx="7701280" cy="2123658"/>
          </a:xfrm>
          <a:prstGeom prst="rect">
            <a:avLst/>
          </a:prstGeom>
          <a:noFill/>
        </p:spPr>
        <p:txBody>
          <a:bodyPr wrap="square">
            <a:spAutoFit/>
          </a:bodyPr>
          <a:lstStyle/>
          <a:p>
            <a:pPr marL="342900" indent="-342900" algn="l">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What is plasma in blood?</a:t>
            </a:r>
          </a:p>
          <a:p>
            <a:pPr algn="just"/>
            <a:r>
              <a:rPr lang="en-US" b="0" i="0" dirty="0">
                <a:effectLst/>
                <a:latin typeface="Times New Roman" panose="02020603050405020304" pitchFamily="18" charset="0"/>
                <a:cs typeface="Times New Roman" panose="02020603050405020304" pitchFamily="18" charset="0"/>
              </a:rPr>
              <a:t>Plasma is the liquid portion of blood. About 55% of our blood is plasma, and the remaining 45% are red blood cells, white blood cells and platelets that are suspended in the plasma.</a:t>
            </a:r>
          </a:p>
          <a:p>
            <a:pPr algn="just"/>
            <a:r>
              <a:rPr lang="en-US" b="0" i="0" dirty="0">
                <a:effectLst/>
                <a:latin typeface="Times New Roman" panose="02020603050405020304" pitchFamily="18" charset="0"/>
                <a:cs typeface="Times New Roman" panose="02020603050405020304" pitchFamily="18" charset="0"/>
              </a:rPr>
              <a:t>Plasma is about 92% water. It also contains 7% vital proteins such as albumin, gamma globulin and anti-hemophilic factor, and 1% mineral salts, sugars, fats, hormones and vitamins.</a:t>
            </a:r>
          </a:p>
        </p:txBody>
      </p:sp>
      <p:sp>
        <p:nvSpPr>
          <p:cNvPr id="9" name="TextBox 8">
            <a:extLst>
              <a:ext uri="{FF2B5EF4-FFF2-40B4-BE49-F238E27FC236}">
                <a16:creationId xmlns:a16="http://schemas.microsoft.com/office/drawing/2014/main" id="{A583D675-D66F-8D30-517A-1BCF325BBA09}"/>
              </a:ext>
            </a:extLst>
          </p:cNvPr>
          <p:cNvSpPr txBox="1"/>
          <p:nvPr/>
        </p:nvSpPr>
        <p:spPr>
          <a:xfrm>
            <a:off x="1026160" y="2632561"/>
            <a:ext cx="6096000" cy="3508653"/>
          </a:xfrm>
          <a:prstGeom prst="rect">
            <a:avLst/>
          </a:prstGeom>
          <a:noFill/>
        </p:spPr>
        <p:txBody>
          <a:bodyPr wrap="square">
            <a:spAutoFit/>
          </a:bodyPr>
          <a:lstStyle/>
          <a:p>
            <a:pPr marL="342900" indent="-342900" algn="l">
              <a:buFont typeface="Arial" panose="020B0604020202020204" pitchFamily="34" charset="0"/>
              <a:buChar char="•"/>
            </a:pPr>
            <a:r>
              <a:rPr lang="en-US" sz="2400" b="1" i="0" dirty="0">
                <a:solidFill>
                  <a:srgbClr val="000000"/>
                </a:solidFill>
                <a:effectLst/>
                <a:latin typeface="Times New Roman" panose="02020603050405020304" pitchFamily="18" charset="0"/>
                <a:cs typeface="Times New Roman" panose="02020603050405020304" pitchFamily="18" charset="0"/>
              </a:rPr>
              <a:t>What is a plasma donation?</a:t>
            </a:r>
          </a:p>
          <a:p>
            <a:pPr algn="just"/>
            <a:r>
              <a:rPr lang="en-US" b="0" i="0" dirty="0">
                <a:effectLst/>
                <a:latin typeface="Times New Roman" panose="02020603050405020304" pitchFamily="18" charset="0"/>
                <a:cs typeface="Times New Roman" panose="02020603050405020304" pitchFamily="18" charset="0"/>
              </a:rPr>
              <a:t>In a plasma-only donation, the liquid portion of the donor’s blood is separated from the cells. Blood is drawn from one arm and sent through a high-tech machine that collects the plasma. The donor’s red blood cells and platelets are then returned to the donor along with some saline. The process is safe and only takes a few minutes longer than donating whole blood.</a:t>
            </a:r>
          </a:p>
          <a:p>
            <a:pPr algn="just"/>
            <a:r>
              <a:rPr lang="en-US" b="0" i="0" dirty="0">
                <a:effectLst/>
                <a:latin typeface="Times New Roman" panose="02020603050405020304" pitchFamily="18" charset="0"/>
                <a:cs typeface="Times New Roman" panose="02020603050405020304" pitchFamily="18" charset="0"/>
              </a:rPr>
              <a:t>Donated plasma is frozen within 24 hours of being donated to preserve its valuable clotting factors. It can be stored for up to one year and thawed for transfusion to a patient when needed. Red Cross donations are often used directly for hospital patient transfusions, rather than pharmaceutical uses.</a:t>
            </a:r>
          </a:p>
        </p:txBody>
      </p:sp>
    </p:spTree>
    <p:extLst>
      <p:ext uri="{BB962C8B-B14F-4D97-AF65-F5344CB8AC3E}">
        <p14:creationId xmlns:p14="http://schemas.microsoft.com/office/powerpoint/2010/main" val="29032910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10041-0593-7C06-4FA1-2E4848046DBF}"/>
              </a:ext>
            </a:extLst>
          </p:cNvPr>
          <p:cNvSpPr>
            <a:spLocks noGrp="1"/>
          </p:cNvSpPr>
          <p:nvPr>
            <p:ph idx="1"/>
          </p:nvPr>
        </p:nvSpPr>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r>
              <a:rPr lang="en-US" sz="6000" dirty="0">
                <a:solidFill>
                  <a:schemeClr val="bg1"/>
                </a:solidFill>
                <a:latin typeface="Times New Roman" panose="02020603050405020304" pitchFamily="18" charset="0"/>
                <a:cs typeface="Times New Roman" panose="02020603050405020304" pitchFamily="18" charset="0"/>
              </a:rPr>
              <a:t>            </a:t>
            </a:r>
          </a:p>
          <a:p>
            <a:pPr marL="0" indent="0" algn="ctr">
              <a:buNone/>
            </a:pPr>
            <a:r>
              <a:rPr lang="en-US" sz="6000" dirty="0">
                <a:ln w="0"/>
                <a:solidFill>
                  <a:schemeClr val="bg1"/>
                </a:solidFill>
                <a:effectLst>
                  <a:outerShdw blurRad="38100" dist="25400" dir="5400000" algn="ctr" rotWithShape="0">
                    <a:srgbClr val="6E747A">
                      <a:alpha val="43000"/>
                    </a:srgbClr>
                  </a:outerShdw>
                </a:effectLst>
                <a:latin typeface="Comic Sans MS" panose="030F0702030302020204" pitchFamily="66" charset="0"/>
                <a:cs typeface="Times New Roman" panose="02020603050405020304" pitchFamily="18" charset="0"/>
              </a:rPr>
              <a:t>   </a:t>
            </a:r>
            <a:r>
              <a:rPr lang="en-US" sz="8000" dirty="0">
                <a:ln w="0"/>
                <a:solidFill>
                  <a:schemeClr val="accent1"/>
                </a:solidFill>
                <a:effectLst>
                  <a:outerShdw blurRad="38100" dist="25400" dir="5400000" algn="ctr" rotWithShape="0">
                    <a:srgbClr val="6E747A">
                      <a:alpha val="43000"/>
                    </a:srgbClr>
                  </a:outerShdw>
                </a:effectLst>
                <a:latin typeface="Comic Sans MS" panose="030F0702030302020204" pitchFamily="66" charset="0"/>
                <a:cs typeface="Times New Roman" panose="02020603050405020304" pitchFamily="18" charset="0"/>
              </a:rPr>
              <a:t>THANK</a:t>
            </a:r>
            <a:r>
              <a:rPr lang="en-US" sz="6000" dirty="0">
                <a:solidFill>
                  <a:schemeClr val="bg1"/>
                </a:solidFill>
                <a:latin typeface="Comic Sans MS" panose="030F0702030302020204" pitchFamily="66" charset="0"/>
                <a:cs typeface="Times New Roman" panose="02020603050405020304" pitchFamily="18" charset="0"/>
              </a:rPr>
              <a:t> </a:t>
            </a:r>
            <a:r>
              <a:rPr lang="en-US" sz="8000" dirty="0">
                <a:ln w="0"/>
                <a:solidFill>
                  <a:schemeClr val="accent1"/>
                </a:solidFill>
                <a:effectLst>
                  <a:outerShdw blurRad="38100" dist="25400" dir="5400000" algn="ctr" rotWithShape="0">
                    <a:srgbClr val="6E747A">
                      <a:alpha val="43000"/>
                    </a:srgbClr>
                  </a:outerShdw>
                </a:effectLst>
                <a:latin typeface="Comic Sans MS" panose="030F0702030302020204" pitchFamily="66" charset="0"/>
                <a:cs typeface="Times New Roman" panose="02020603050405020304" pitchFamily="18" charset="0"/>
              </a:rPr>
              <a:t>YOU</a:t>
            </a:r>
            <a:endParaRPr lang="en-IN" sz="8000" dirty="0">
              <a:solidFill>
                <a:schemeClr val="bg1"/>
              </a:solidFill>
              <a:latin typeface="Comic Sans MS" panose="030F0702030302020204" pitchFamily="66" charset="0"/>
              <a:cs typeface="Times New Roman" panose="02020603050405020304" pitchFamily="18" charset="0"/>
            </a:endParaRPr>
          </a:p>
        </p:txBody>
      </p:sp>
    </p:spTree>
    <p:extLst>
      <p:ext uri="{BB962C8B-B14F-4D97-AF65-F5344CB8AC3E}">
        <p14:creationId xmlns:p14="http://schemas.microsoft.com/office/powerpoint/2010/main" val="1946282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down)">
                                      <p:cBhvr>
                                        <p:cTn id="7" dur="580">
                                          <p:stCondLst>
                                            <p:cond delay="0"/>
                                          </p:stCondLst>
                                        </p:cTn>
                                        <p:tgtEl>
                                          <p:spTgt spid="3">
                                            <p:bg/>
                                          </p:spTgt>
                                        </p:tgtEl>
                                      </p:cBhvr>
                                    </p:animEffect>
                                    <p:anim calcmode="lin" valueType="num">
                                      <p:cBhvr>
                                        <p:cTn id="8" dur="1822" tmFilter="0,0; 0.14,0.36; 0.43,0.73; 0.71,0.91; 1.0,1.0">
                                          <p:stCondLst>
                                            <p:cond delay="0"/>
                                          </p:stCondLst>
                                        </p:cTn>
                                        <p:tgtEl>
                                          <p:spTgt spid="3">
                                            <p:bg/>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bg/>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bg/>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bg/>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bg/>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bg/>
                                          </p:spTgt>
                                        </p:tgtEl>
                                      </p:cBhvr>
                                      <p:to x="100000" y="60000"/>
                                    </p:animScale>
                                    <p:animScale>
                                      <p:cBhvr>
                                        <p:cTn id="14" dur="166" decel="50000">
                                          <p:stCondLst>
                                            <p:cond delay="676"/>
                                          </p:stCondLst>
                                        </p:cTn>
                                        <p:tgtEl>
                                          <p:spTgt spid="3">
                                            <p:bg/>
                                          </p:spTgt>
                                        </p:tgtEl>
                                      </p:cBhvr>
                                      <p:to x="100000" y="100000"/>
                                    </p:animScale>
                                    <p:animScale>
                                      <p:cBhvr>
                                        <p:cTn id="15" dur="26">
                                          <p:stCondLst>
                                            <p:cond delay="1312"/>
                                          </p:stCondLst>
                                        </p:cTn>
                                        <p:tgtEl>
                                          <p:spTgt spid="3">
                                            <p:bg/>
                                          </p:spTgt>
                                        </p:tgtEl>
                                      </p:cBhvr>
                                      <p:to x="100000" y="80000"/>
                                    </p:animScale>
                                    <p:animScale>
                                      <p:cBhvr>
                                        <p:cTn id="16" dur="166" decel="50000">
                                          <p:stCondLst>
                                            <p:cond delay="1338"/>
                                          </p:stCondLst>
                                        </p:cTn>
                                        <p:tgtEl>
                                          <p:spTgt spid="3">
                                            <p:bg/>
                                          </p:spTgt>
                                        </p:tgtEl>
                                      </p:cBhvr>
                                      <p:to x="100000" y="100000"/>
                                    </p:animScale>
                                    <p:animScale>
                                      <p:cBhvr>
                                        <p:cTn id="17" dur="26">
                                          <p:stCondLst>
                                            <p:cond delay="1642"/>
                                          </p:stCondLst>
                                        </p:cTn>
                                        <p:tgtEl>
                                          <p:spTgt spid="3">
                                            <p:bg/>
                                          </p:spTgt>
                                        </p:tgtEl>
                                      </p:cBhvr>
                                      <p:to x="100000" y="90000"/>
                                    </p:animScale>
                                    <p:animScale>
                                      <p:cBhvr>
                                        <p:cTn id="18" dur="166" decel="50000">
                                          <p:stCondLst>
                                            <p:cond delay="1668"/>
                                          </p:stCondLst>
                                        </p:cTn>
                                        <p:tgtEl>
                                          <p:spTgt spid="3">
                                            <p:bg/>
                                          </p:spTgt>
                                        </p:tgtEl>
                                      </p:cBhvr>
                                      <p:to x="100000" y="100000"/>
                                    </p:animScale>
                                    <p:animScale>
                                      <p:cBhvr>
                                        <p:cTn id="19" dur="26">
                                          <p:stCondLst>
                                            <p:cond delay="1808"/>
                                          </p:stCondLst>
                                        </p:cTn>
                                        <p:tgtEl>
                                          <p:spTgt spid="3">
                                            <p:bg/>
                                          </p:spTgt>
                                        </p:tgtEl>
                                      </p:cBhvr>
                                      <p:to x="100000" y="95000"/>
                                    </p:animScale>
                                    <p:animScale>
                                      <p:cBhvr>
                                        <p:cTn id="20" dur="166" decel="50000">
                                          <p:stCondLst>
                                            <p:cond delay="1834"/>
                                          </p:stCondLst>
                                        </p:cTn>
                                        <p:tgtEl>
                                          <p:spTgt spid="3">
                                            <p:bg/>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wipe(down)">
                                      <p:cBhvr>
                                        <p:cTn id="25" dur="580">
                                          <p:stCondLst>
                                            <p:cond delay="0"/>
                                          </p:stCondLst>
                                        </p:cTn>
                                        <p:tgtEl>
                                          <p:spTgt spid="3">
                                            <p:txEl>
                                              <p:pRg st="0" end="0"/>
                                            </p:txEl>
                                          </p:spTgt>
                                        </p:tgtEl>
                                      </p:cBhvr>
                                    </p:animEffect>
                                    <p:anim calcmode="lin" valueType="num">
                                      <p:cBhvr>
                                        <p:cTn id="26"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0" end="0"/>
                                            </p:txEl>
                                          </p:spTgt>
                                        </p:tgtEl>
                                      </p:cBhvr>
                                      <p:to x="100000" y="60000"/>
                                    </p:animScale>
                                    <p:animScale>
                                      <p:cBhvr>
                                        <p:cTn id="32" dur="166" decel="50000">
                                          <p:stCondLst>
                                            <p:cond delay="676"/>
                                          </p:stCondLst>
                                        </p:cTn>
                                        <p:tgtEl>
                                          <p:spTgt spid="3">
                                            <p:txEl>
                                              <p:pRg st="0" end="0"/>
                                            </p:txEl>
                                          </p:spTgt>
                                        </p:tgtEl>
                                      </p:cBhvr>
                                      <p:to x="100000" y="100000"/>
                                    </p:animScale>
                                    <p:animScale>
                                      <p:cBhvr>
                                        <p:cTn id="33" dur="26">
                                          <p:stCondLst>
                                            <p:cond delay="1312"/>
                                          </p:stCondLst>
                                        </p:cTn>
                                        <p:tgtEl>
                                          <p:spTgt spid="3">
                                            <p:txEl>
                                              <p:pRg st="0" end="0"/>
                                            </p:txEl>
                                          </p:spTgt>
                                        </p:tgtEl>
                                      </p:cBhvr>
                                      <p:to x="100000" y="80000"/>
                                    </p:animScale>
                                    <p:animScale>
                                      <p:cBhvr>
                                        <p:cTn id="34" dur="166" decel="50000">
                                          <p:stCondLst>
                                            <p:cond delay="1338"/>
                                          </p:stCondLst>
                                        </p:cTn>
                                        <p:tgtEl>
                                          <p:spTgt spid="3">
                                            <p:txEl>
                                              <p:pRg st="0" end="0"/>
                                            </p:txEl>
                                          </p:spTgt>
                                        </p:tgtEl>
                                      </p:cBhvr>
                                      <p:to x="100000" y="100000"/>
                                    </p:animScale>
                                    <p:animScale>
                                      <p:cBhvr>
                                        <p:cTn id="35" dur="26">
                                          <p:stCondLst>
                                            <p:cond delay="1642"/>
                                          </p:stCondLst>
                                        </p:cTn>
                                        <p:tgtEl>
                                          <p:spTgt spid="3">
                                            <p:txEl>
                                              <p:pRg st="0" end="0"/>
                                            </p:txEl>
                                          </p:spTgt>
                                        </p:tgtEl>
                                      </p:cBhvr>
                                      <p:to x="100000" y="90000"/>
                                    </p:animScale>
                                    <p:animScale>
                                      <p:cBhvr>
                                        <p:cTn id="36" dur="166" decel="50000">
                                          <p:stCondLst>
                                            <p:cond delay="1668"/>
                                          </p:stCondLst>
                                        </p:cTn>
                                        <p:tgtEl>
                                          <p:spTgt spid="3">
                                            <p:txEl>
                                              <p:pRg st="0" end="0"/>
                                            </p:txEl>
                                          </p:spTgt>
                                        </p:tgtEl>
                                      </p:cBhvr>
                                      <p:to x="100000" y="100000"/>
                                    </p:animScale>
                                    <p:animScale>
                                      <p:cBhvr>
                                        <p:cTn id="37" dur="26">
                                          <p:stCondLst>
                                            <p:cond delay="1808"/>
                                          </p:stCondLst>
                                        </p:cTn>
                                        <p:tgtEl>
                                          <p:spTgt spid="3">
                                            <p:txEl>
                                              <p:pRg st="0" end="0"/>
                                            </p:txEl>
                                          </p:spTgt>
                                        </p:tgtEl>
                                      </p:cBhvr>
                                      <p:to x="100000" y="95000"/>
                                    </p:animScale>
                                    <p:animScale>
                                      <p:cBhvr>
                                        <p:cTn id="38" dur="166" decel="50000">
                                          <p:stCondLst>
                                            <p:cond delay="1834"/>
                                          </p:stCondLst>
                                        </p:cTn>
                                        <p:tgtEl>
                                          <p:spTgt spid="3">
                                            <p:txEl>
                                              <p:pRg st="0" end="0"/>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animEffect transition="in" filter="wipe(down)">
                                      <p:cBhvr>
                                        <p:cTn id="43" dur="580">
                                          <p:stCondLst>
                                            <p:cond delay="0"/>
                                          </p:stCondLst>
                                        </p:cTn>
                                        <p:tgtEl>
                                          <p:spTgt spid="3">
                                            <p:txEl>
                                              <p:pRg st="1" end="1"/>
                                            </p:txEl>
                                          </p:spTgt>
                                        </p:tgtEl>
                                      </p:cBhvr>
                                    </p:animEffect>
                                    <p:anim calcmode="lin" valueType="num">
                                      <p:cBhvr>
                                        <p:cTn id="4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1" end="1"/>
                                            </p:txEl>
                                          </p:spTgt>
                                        </p:tgtEl>
                                      </p:cBhvr>
                                      <p:to x="100000" y="60000"/>
                                    </p:animScale>
                                    <p:animScale>
                                      <p:cBhvr>
                                        <p:cTn id="50" dur="166" decel="50000">
                                          <p:stCondLst>
                                            <p:cond delay="676"/>
                                          </p:stCondLst>
                                        </p:cTn>
                                        <p:tgtEl>
                                          <p:spTgt spid="3">
                                            <p:txEl>
                                              <p:pRg st="1" end="1"/>
                                            </p:txEl>
                                          </p:spTgt>
                                        </p:tgtEl>
                                      </p:cBhvr>
                                      <p:to x="100000" y="100000"/>
                                    </p:animScale>
                                    <p:animScale>
                                      <p:cBhvr>
                                        <p:cTn id="51" dur="26">
                                          <p:stCondLst>
                                            <p:cond delay="1312"/>
                                          </p:stCondLst>
                                        </p:cTn>
                                        <p:tgtEl>
                                          <p:spTgt spid="3">
                                            <p:txEl>
                                              <p:pRg st="1" end="1"/>
                                            </p:txEl>
                                          </p:spTgt>
                                        </p:tgtEl>
                                      </p:cBhvr>
                                      <p:to x="100000" y="80000"/>
                                    </p:animScale>
                                    <p:animScale>
                                      <p:cBhvr>
                                        <p:cTn id="52" dur="166" decel="50000">
                                          <p:stCondLst>
                                            <p:cond delay="1338"/>
                                          </p:stCondLst>
                                        </p:cTn>
                                        <p:tgtEl>
                                          <p:spTgt spid="3">
                                            <p:txEl>
                                              <p:pRg st="1" end="1"/>
                                            </p:txEl>
                                          </p:spTgt>
                                        </p:tgtEl>
                                      </p:cBhvr>
                                      <p:to x="100000" y="100000"/>
                                    </p:animScale>
                                    <p:animScale>
                                      <p:cBhvr>
                                        <p:cTn id="53" dur="26">
                                          <p:stCondLst>
                                            <p:cond delay="1642"/>
                                          </p:stCondLst>
                                        </p:cTn>
                                        <p:tgtEl>
                                          <p:spTgt spid="3">
                                            <p:txEl>
                                              <p:pRg st="1" end="1"/>
                                            </p:txEl>
                                          </p:spTgt>
                                        </p:tgtEl>
                                      </p:cBhvr>
                                      <p:to x="100000" y="90000"/>
                                    </p:animScale>
                                    <p:animScale>
                                      <p:cBhvr>
                                        <p:cTn id="54" dur="166" decel="50000">
                                          <p:stCondLst>
                                            <p:cond delay="1668"/>
                                          </p:stCondLst>
                                        </p:cTn>
                                        <p:tgtEl>
                                          <p:spTgt spid="3">
                                            <p:txEl>
                                              <p:pRg st="1" end="1"/>
                                            </p:txEl>
                                          </p:spTgt>
                                        </p:tgtEl>
                                      </p:cBhvr>
                                      <p:to x="100000" y="100000"/>
                                    </p:animScale>
                                    <p:animScale>
                                      <p:cBhvr>
                                        <p:cTn id="55" dur="26">
                                          <p:stCondLst>
                                            <p:cond delay="1808"/>
                                          </p:stCondLst>
                                        </p:cTn>
                                        <p:tgtEl>
                                          <p:spTgt spid="3">
                                            <p:txEl>
                                              <p:pRg st="1" end="1"/>
                                            </p:txEl>
                                          </p:spTgt>
                                        </p:tgtEl>
                                      </p:cBhvr>
                                      <p:to x="100000" y="95000"/>
                                    </p:animScale>
                                    <p:animScale>
                                      <p:cBhvr>
                                        <p:cTn id="56" dur="166" decel="50000">
                                          <p:stCondLst>
                                            <p:cond delay="1834"/>
                                          </p:stCondLst>
                                        </p:cTn>
                                        <p:tgtEl>
                                          <p:spTgt spid="3">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97D2276-E368-85F7-B513-9D1489C60288}"/>
              </a:ext>
            </a:extLst>
          </p:cNvPr>
          <p:cNvSpPr>
            <a:spLocks noGrp="1"/>
          </p:cNvSpPr>
          <p:nvPr>
            <p:ph idx="1"/>
          </p:nvPr>
        </p:nvSpPr>
        <p:spPr>
          <a:xfrm>
            <a:off x="274318" y="780457"/>
            <a:ext cx="6654801" cy="5297086"/>
          </a:xfrm>
        </p:spPr>
        <p:txBody>
          <a:bodyPr>
            <a:normAutofit/>
          </a:bodyPr>
          <a:lstStyle/>
          <a:p>
            <a:pPr marL="0" indent="0" algn="ctr">
              <a:buNone/>
            </a:pPr>
            <a:r>
              <a:rPr lang="en-US" sz="2800" dirty="0">
                <a:latin typeface="Times New Roman" panose="02020603050405020304" pitchFamily="18" charset="0"/>
                <a:cs typeface="Times New Roman" panose="02020603050405020304" pitchFamily="18" charset="0"/>
              </a:rPr>
              <a:t>The involvement of the  Little Hands Organisation in COVID-19 situation to help the people who want their respective need of </a:t>
            </a:r>
          </a:p>
          <a:p>
            <a:pPr algn="ctr">
              <a:buFont typeface="Wingdings" panose="05000000000000000000" pitchFamily="2" charset="2"/>
              <a:buChar char="ü"/>
            </a:pPr>
            <a:r>
              <a:rPr lang="en-IN" sz="2800" dirty="0">
                <a:latin typeface="Times New Roman" panose="02020603050405020304" pitchFamily="18" charset="0"/>
                <a:cs typeface="Times New Roman" panose="02020603050405020304" pitchFamily="18" charset="0"/>
              </a:rPr>
              <a:t>Psychological Counselling For Covid</a:t>
            </a:r>
          </a:p>
          <a:p>
            <a:pPr algn="ctr">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Oxygen</a:t>
            </a:r>
          </a:p>
          <a:p>
            <a:pPr algn="ctr">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Guidance</a:t>
            </a:r>
          </a:p>
          <a:p>
            <a:pPr algn="ctr">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Vaccinations</a:t>
            </a:r>
          </a:p>
          <a:p>
            <a:pPr algn="ctr">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Blood requirements </a:t>
            </a:r>
          </a:p>
          <a:p>
            <a:pPr algn="ctr">
              <a:buFont typeface="Wingdings" panose="05000000000000000000" pitchFamily="2" charset="2"/>
              <a:buChar char="ü"/>
            </a:pPr>
            <a:r>
              <a:rPr lang="en-IN" sz="2800" dirty="0">
                <a:latin typeface="Times New Roman" panose="02020603050405020304" pitchFamily="18" charset="0"/>
                <a:cs typeface="Times New Roman" panose="02020603050405020304" pitchFamily="18" charset="0"/>
              </a:rPr>
              <a:t>Financial aid</a:t>
            </a:r>
          </a:p>
          <a:p>
            <a:pPr algn="ctr">
              <a:buFont typeface="Wingdings" panose="05000000000000000000" pitchFamily="2" charset="2"/>
              <a:buChar char="ü"/>
            </a:pPr>
            <a:r>
              <a:rPr lang="en-IN" sz="2800" dirty="0">
                <a:latin typeface="Times New Roman" panose="02020603050405020304" pitchFamily="18" charset="0"/>
                <a:cs typeface="Times New Roman" panose="02020603050405020304" pitchFamily="18" charset="0"/>
              </a:rPr>
              <a:t>Food Requirements</a:t>
            </a:r>
          </a:p>
          <a:p>
            <a:pPr algn="ctr">
              <a:buFont typeface="Wingdings" panose="05000000000000000000" pitchFamily="2" charset="2"/>
              <a:buChar char="ü"/>
            </a:pPr>
            <a:endParaRPr lang="en-IN" sz="2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2F341D1-9AA0-AEE4-2B8A-9C1C8D4F45EA}"/>
              </a:ext>
            </a:extLst>
          </p:cNvPr>
          <p:cNvPicPr>
            <a:picLocks noChangeAspect="1"/>
          </p:cNvPicPr>
          <p:nvPr/>
        </p:nvPicPr>
        <p:blipFill>
          <a:blip r:embed="rId2"/>
          <a:stretch>
            <a:fillRect/>
          </a:stretch>
        </p:blipFill>
        <p:spPr>
          <a:xfrm>
            <a:off x="7743197" y="3010068"/>
            <a:ext cx="4448803" cy="3736171"/>
          </a:xfrm>
          <a:prstGeom prst="rect">
            <a:avLst/>
          </a:prstGeom>
        </p:spPr>
      </p:pic>
    </p:spTree>
    <p:extLst>
      <p:ext uri="{BB962C8B-B14F-4D97-AF65-F5344CB8AC3E}">
        <p14:creationId xmlns:p14="http://schemas.microsoft.com/office/powerpoint/2010/main" val="366453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0636-E366-E339-9595-5601267567DC}"/>
              </a:ext>
            </a:extLst>
          </p:cNvPr>
          <p:cNvSpPr>
            <a:spLocks noGrp="1"/>
          </p:cNvSpPr>
          <p:nvPr>
            <p:ph type="title"/>
          </p:nvPr>
        </p:nvSpPr>
        <p:spPr>
          <a:xfrm>
            <a:off x="477521" y="727038"/>
            <a:ext cx="9573314" cy="796962"/>
          </a:xfrm>
        </p:spPr>
        <p:txBody>
          <a:bodyPr/>
          <a:lstStyle/>
          <a:p>
            <a:r>
              <a:rPr lang="en-US" sz="4400" dirty="0">
                <a:solidFill>
                  <a:schemeClr val="bg1"/>
                </a:solidFill>
              </a:rPr>
              <a:t>Details:</a:t>
            </a:r>
            <a:endParaRPr lang="en-IN" sz="4400" dirty="0">
              <a:solidFill>
                <a:schemeClr val="bg1"/>
              </a:solidFill>
            </a:endParaRPr>
          </a:p>
        </p:txBody>
      </p:sp>
      <p:sp>
        <p:nvSpPr>
          <p:cNvPr id="3" name="Content Placeholder 2">
            <a:extLst>
              <a:ext uri="{FF2B5EF4-FFF2-40B4-BE49-F238E27FC236}">
                <a16:creationId xmlns:a16="http://schemas.microsoft.com/office/drawing/2014/main" id="{04786801-1DBD-E5E1-21A0-D02F89690C62}"/>
              </a:ext>
            </a:extLst>
          </p:cNvPr>
          <p:cNvSpPr>
            <a:spLocks noGrp="1"/>
          </p:cNvSpPr>
          <p:nvPr>
            <p:ph idx="1"/>
          </p:nvPr>
        </p:nvSpPr>
        <p:spPr>
          <a:xfrm>
            <a:off x="548641" y="2006601"/>
            <a:ext cx="7111999" cy="4398681"/>
          </a:xfrm>
        </p:spPr>
        <p:txBody>
          <a:bodyPr>
            <a:normAutofit/>
          </a:bodyPr>
          <a:lstStyle/>
          <a:p>
            <a:pPr algn="just">
              <a:buFont typeface="Arial" panose="020B0604020202020204" pitchFamily="34" charset="0"/>
              <a:buChar char="•"/>
            </a:pPr>
            <a:r>
              <a:rPr lang="en-IN" dirty="0">
                <a:latin typeface="+mn-lt"/>
              </a:rPr>
              <a:t>Covid Rapid Response team is a project that was initiated at the time of Covid. With the assistance of LHO, All the volunteers had run a call centres also along with a group of volunteers where the people in need can call and enquire about covid resources such as oxygen cylinders, beds, medication, food and doctor consultation etc. Our vision is to divide the volunteers  into teams and scheduling the time according to the requests  of the people, helped us  to solve 1400 + cases in the entire duration of the project. This project has provided support for more than 15 districts of people over AP and Telangana. </a:t>
            </a:r>
          </a:p>
          <a:p>
            <a:endParaRPr lang="en-IN" dirty="0"/>
          </a:p>
        </p:txBody>
      </p:sp>
      <p:pic>
        <p:nvPicPr>
          <p:cNvPr id="4" name="Picture 3">
            <a:extLst>
              <a:ext uri="{FF2B5EF4-FFF2-40B4-BE49-F238E27FC236}">
                <a16:creationId xmlns:a16="http://schemas.microsoft.com/office/drawing/2014/main" id="{1A5C1877-3C5D-8612-DF0C-6C53D5943536}"/>
              </a:ext>
            </a:extLst>
          </p:cNvPr>
          <p:cNvPicPr>
            <a:picLocks noChangeAspect="1"/>
          </p:cNvPicPr>
          <p:nvPr/>
        </p:nvPicPr>
        <p:blipFill>
          <a:blip r:embed="rId2"/>
          <a:stretch>
            <a:fillRect/>
          </a:stretch>
        </p:blipFill>
        <p:spPr>
          <a:xfrm>
            <a:off x="8364275" y="2675918"/>
            <a:ext cx="3373120" cy="3298161"/>
          </a:xfrm>
          <a:prstGeom prst="rect">
            <a:avLst/>
          </a:prstGeom>
        </p:spPr>
      </p:pic>
    </p:spTree>
    <p:extLst>
      <p:ext uri="{BB962C8B-B14F-4D97-AF65-F5344CB8AC3E}">
        <p14:creationId xmlns:p14="http://schemas.microsoft.com/office/powerpoint/2010/main" val="31954817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EFF373E-9674-F163-2540-57A8CD5508F5}"/>
              </a:ext>
            </a:extLst>
          </p:cNvPr>
          <p:cNvSpPr>
            <a:spLocks noGrp="1"/>
          </p:cNvSpPr>
          <p:nvPr>
            <p:ph type="ctrTitle"/>
          </p:nvPr>
        </p:nvSpPr>
        <p:spPr>
          <a:xfrm>
            <a:off x="474235" y="617812"/>
            <a:ext cx="8039845" cy="1030289"/>
          </a:xfrm>
        </p:spPr>
        <p:txBody>
          <a:bodyPr>
            <a:normAutofit/>
          </a:bodyPr>
          <a:lstStyle/>
          <a:p>
            <a:r>
              <a:rPr lang="en-IN" sz="4000" dirty="0">
                <a:solidFill>
                  <a:schemeClr val="bg1"/>
                </a:solidFill>
              </a:rPr>
              <a:t>About the Response in covid:</a:t>
            </a:r>
          </a:p>
        </p:txBody>
      </p:sp>
      <p:sp>
        <p:nvSpPr>
          <p:cNvPr id="5" name="TextBox 4">
            <a:extLst>
              <a:ext uri="{FF2B5EF4-FFF2-40B4-BE49-F238E27FC236}">
                <a16:creationId xmlns:a16="http://schemas.microsoft.com/office/drawing/2014/main" id="{EEC9E90E-9A4C-9A84-EA10-A569684C2840}"/>
              </a:ext>
            </a:extLst>
          </p:cNvPr>
          <p:cNvSpPr txBox="1"/>
          <p:nvPr/>
        </p:nvSpPr>
        <p:spPr>
          <a:xfrm>
            <a:off x="751840" y="1901597"/>
            <a:ext cx="9235440" cy="1200329"/>
          </a:xfrm>
          <a:prstGeom prst="rect">
            <a:avLst/>
          </a:prstGeom>
          <a:noFill/>
        </p:spPr>
        <p:txBody>
          <a:bodyPr wrap="square">
            <a:spAutoFit/>
          </a:bodyPr>
          <a:lstStyle/>
          <a:p>
            <a:pPr marL="342900" indent="-34290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As the covid first wave attacked India. many people caused death and suffered a lot and in the month of April the virus again attacked as second wave.in this second wave alarmingly raised, we planned to start a helpline which will assist  everyone and anyone who is needy with the available covid information we have. We have started it on may 1</a:t>
            </a:r>
            <a:r>
              <a:rPr lang="en-IN" baseline="30000" dirty="0">
                <a:latin typeface="Times New Roman" panose="02020603050405020304" pitchFamily="18" charset="0"/>
                <a:cs typeface="Times New Roman" panose="02020603050405020304" pitchFamily="18" charset="0"/>
              </a:rPr>
              <a:t>st.</a:t>
            </a:r>
            <a:r>
              <a:rPr lang="en-IN" baseline="30000" dirty="0">
                <a:solidFill>
                  <a:schemeClr val="tx1"/>
                </a:solidFill>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544B7418-01E1-B4E6-A7A2-7BEEC7189A28}"/>
              </a:ext>
            </a:extLst>
          </p:cNvPr>
          <p:cNvSpPr txBox="1"/>
          <p:nvPr/>
        </p:nvSpPr>
        <p:spPr>
          <a:xfrm>
            <a:off x="474235" y="3101926"/>
            <a:ext cx="6390640" cy="984885"/>
          </a:xfrm>
          <a:prstGeom prst="rect">
            <a:avLst/>
          </a:prstGeom>
          <a:noFill/>
        </p:spPr>
        <p:txBody>
          <a:bodyPr wrap="square">
            <a:spAutoFit/>
          </a:bodyPr>
          <a:lstStyle/>
          <a:p>
            <a:pPr marL="285750" indent="-285750">
              <a:buFont typeface="Arial" panose="020B0604020202020204" pitchFamily="34" charset="0"/>
              <a:buChar char="•"/>
            </a:pPr>
            <a:endParaRPr lang="en-US" dirty="0"/>
          </a:p>
          <a:p>
            <a:r>
              <a:rPr lang="en-US" sz="4000" dirty="0">
                <a:solidFill>
                  <a:schemeClr val="bg1"/>
                </a:solidFill>
                <a:latin typeface="+mj-lt"/>
              </a:rPr>
              <a:t>What we have done?</a:t>
            </a:r>
          </a:p>
        </p:txBody>
      </p:sp>
      <p:sp>
        <p:nvSpPr>
          <p:cNvPr id="9" name="TextBox 8">
            <a:extLst>
              <a:ext uri="{FF2B5EF4-FFF2-40B4-BE49-F238E27FC236}">
                <a16:creationId xmlns:a16="http://schemas.microsoft.com/office/drawing/2014/main" id="{EDCA5CE8-DBA9-0777-A44C-E09984015779}"/>
              </a:ext>
            </a:extLst>
          </p:cNvPr>
          <p:cNvSpPr txBox="1"/>
          <p:nvPr/>
        </p:nvSpPr>
        <p:spPr>
          <a:xfrm>
            <a:off x="650240" y="4208863"/>
            <a:ext cx="9235440" cy="2031325"/>
          </a:xfrm>
          <a:prstGeom prst="rect">
            <a:avLst/>
          </a:prstGeom>
          <a:noFill/>
        </p:spPr>
        <p:txBody>
          <a:bodyPr wrap="square">
            <a:spAutoFit/>
          </a:bodyPr>
          <a:lstStyle/>
          <a:p>
            <a:pPr marL="285750" indent="-285750">
              <a:buFont typeface="Arial" panose="020B0604020202020204" pitchFamily="34" charset="0"/>
              <a:buChar char="•"/>
            </a:pPr>
            <a:r>
              <a:rPr lang="en-US" dirty="0"/>
              <a:t>We have received around 5000+ calls. Out of which we have solved 1400+ cases. We have assisted around 128 online consultations with our volunteer doctors, helped 139 people financially. Most of the calls we are receiving are of the oxygen cylinder,140 member volunteers team across the world had worked round the clock for collecting the data ,digging and verifying finally passing it to the needy.</a:t>
            </a:r>
          </a:p>
          <a:p>
            <a:endParaRPr lang="en-US" dirty="0"/>
          </a:p>
        </p:txBody>
      </p:sp>
    </p:spTree>
    <p:extLst>
      <p:ext uri="{BB962C8B-B14F-4D97-AF65-F5344CB8AC3E}">
        <p14:creationId xmlns:p14="http://schemas.microsoft.com/office/powerpoint/2010/main" val="30804483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BCD057-1A8D-3C7E-E15F-8F758C86890C}"/>
              </a:ext>
            </a:extLst>
          </p:cNvPr>
          <p:cNvSpPr>
            <a:spLocks noGrp="1"/>
          </p:cNvSpPr>
          <p:nvPr>
            <p:ph type="title"/>
          </p:nvPr>
        </p:nvSpPr>
        <p:spPr>
          <a:xfrm>
            <a:off x="-71120" y="909918"/>
            <a:ext cx="8994194" cy="1203362"/>
          </a:xfrm>
        </p:spPr>
        <p:txBody>
          <a:bodyPr/>
          <a:lstStyle/>
          <a:p>
            <a:pPr algn="ctr"/>
            <a:r>
              <a:rPr lang="en-US" sz="3600" dirty="0">
                <a:solidFill>
                  <a:schemeClr val="bg1"/>
                </a:solidFill>
                <a:highlight>
                  <a:srgbClr val="FF00FF"/>
                </a:highlight>
              </a:rPr>
              <a:t>Responses we have solved in Zone wise</a:t>
            </a:r>
            <a:endParaRPr lang="en-IN" sz="3600" dirty="0">
              <a:solidFill>
                <a:schemeClr val="bg1"/>
              </a:solidFill>
              <a:highlight>
                <a:srgbClr val="FF00FF"/>
              </a:highlight>
            </a:endParaRPr>
          </a:p>
        </p:txBody>
      </p:sp>
      <p:pic>
        <p:nvPicPr>
          <p:cNvPr id="7" name="Picture 6">
            <a:extLst>
              <a:ext uri="{FF2B5EF4-FFF2-40B4-BE49-F238E27FC236}">
                <a16:creationId xmlns:a16="http://schemas.microsoft.com/office/drawing/2014/main" id="{3DD9CB02-3EAE-2F35-1CA1-8BFB7FDBBB63}"/>
              </a:ext>
            </a:extLst>
          </p:cNvPr>
          <p:cNvPicPr>
            <a:picLocks noChangeAspect="1"/>
          </p:cNvPicPr>
          <p:nvPr/>
        </p:nvPicPr>
        <p:blipFill>
          <a:blip r:embed="rId2"/>
          <a:stretch>
            <a:fillRect/>
          </a:stretch>
        </p:blipFill>
        <p:spPr>
          <a:xfrm>
            <a:off x="8588981" y="2211119"/>
            <a:ext cx="3407758" cy="4194163"/>
          </a:xfrm>
          <a:prstGeom prst="rect">
            <a:avLst/>
          </a:prstGeom>
        </p:spPr>
      </p:pic>
      <p:pic>
        <p:nvPicPr>
          <p:cNvPr id="8" name="Picture 7">
            <a:extLst>
              <a:ext uri="{FF2B5EF4-FFF2-40B4-BE49-F238E27FC236}">
                <a16:creationId xmlns:a16="http://schemas.microsoft.com/office/drawing/2014/main" id="{B615B9A9-9CDF-AC05-3441-4DB9E50CE5AC}"/>
              </a:ext>
            </a:extLst>
          </p:cNvPr>
          <p:cNvPicPr>
            <a:picLocks noChangeAspect="1"/>
          </p:cNvPicPr>
          <p:nvPr/>
        </p:nvPicPr>
        <p:blipFill>
          <a:blip r:embed="rId3"/>
          <a:stretch>
            <a:fillRect/>
          </a:stretch>
        </p:blipFill>
        <p:spPr>
          <a:xfrm>
            <a:off x="4554955" y="2258712"/>
            <a:ext cx="3451658" cy="4129087"/>
          </a:xfrm>
          <a:prstGeom prst="rect">
            <a:avLst/>
          </a:prstGeom>
        </p:spPr>
      </p:pic>
      <p:pic>
        <p:nvPicPr>
          <p:cNvPr id="9" name="Picture 8">
            <a:extLst>
              <a:ext uri="{FF2B5EF4-FFF2-40B4-BE49-F238E27FC236}">
                <a16:creationId xmlns:a16="http://schemas.microsoft.com/office/drawing/2014/main" id="{6861F380-FA98-5DEF-C2F2-5715ED2A47FA}"/>
              </a:ext>
            </a:extLst>
          </p:cNvPr>
          <p:cNvPicPr>
            <a:picLocks noChangeAspect="1"/>
          </p:cNvPicPr>
          <p:nvPr/>
        </p:nvPicPr>
        <p:blipFill>
          <a:blip r:embed="rId4"/>
          <a:stretch>
            <a:fillRect/>
          </a:stretch>
        </p:blipFill>
        <p:spPr>
          <a:xfrm>
            <a:off x="520931" y="2276193"/>
            <a:ext cx="3451657" cy="4168039"/>
          </a:xfrm>
          <a:prstGeom prst="rect">
            <a:avLst/>
          </a:prstGeom>
        </p:spPr>
      </p:pic>
    </p:spTree>
    <p:extLst>
      <p:ext uri="{BB962C8B-B14F-4D97-AF65-F5344CB8AC3E}">
        <p14:creationId xmlns:p14="http://schemas.microsoft.com/office/powerpoint/2010/main" val="8650620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C7F73-80BC-58AD-29A2-E143A5188281}"/>
              </a:ext>
            </a:extLst>
          </p:cNvPr>
          <p:cNvPicPr>
            <a:picLocks noChangeAspect="1"/>
          </p:cNvPicPr>
          <p:nvPr/>
        </p:nvPicPr>
        <p:blipFill>
          <a:blip r:embed="rId2"/>
          <a:stretch>
            <a:fillRect/>
          </a:stretch>
        </p:blipFill>
        <p:spPr>
          <a:xfrm>
            <a:off x="4315222" y="1472989"/>
            <a:ext cx="3721338" cy="4562560"/>
          </a:xfrm>
          <a:prstGeom prst="rect">
            <a:avLst/>
          </a:prstGeom>
        </p:spPr>
      </p:pic>
      <p:pic>
        <p:nvPicPr>
          <p:cNvPr id="4" name="Picture 3">
            <a:extLst>
              <a:ext uri="{FF2B5EF4-FFF2-40B4-BE49-F238E27FC236}">
                <a16:creationId xmlns:a16="http://schemas.microsoft.com/office/drawing/2014/main" id="{C1711F6D-D6BA-F4DC-CDA5-9EBF53925202}"/>
              </a:ext>
            </a:extLst>
          </p:cNvPr>
          <p:cNvPicPr>
            <a:picLocks noChangeAspect="1"/>
          </p:cNvPicPr>
          <p:nvPr/>
        </p:nvPicPr>
        <p:blipFill>
          <a:blip r:embed="rId3"/>
          <a:stretch>
            <a:fillRect/>
          </a:stretch>
        </p:blipFill>
        <p:spPr>
          <a:xfrm>
            <a:off x="270234" y="1472989"/>
            <a:ext cx="3771680" cy="4490931"/>
          </a:xfrm>
          <a:prstGeom prst="rect">
            <a:avLst/>
          </a:prstGeom>
        </p:spPr>
      </p:pic>
      <p:pic>
        <p:nvPicPr>
          <p:cNvPr id="9" name="Picture 8">
            <a:extLst>
              <a:ext uri="{FF2B5EF4-FFF2-40B4-BE49-F238E27FC236}">
                <a16:creationId xmlns:a16="http://schemas.microsoft.com/office/drawing/2014/main" id="{ACD6523A-D3E0-F4A1-9645-67F7A199B97F}"/>
              </a:ext>
            </a:extLst>
          </p:cNvPr>
          <p:cNvPicPr>
            <a:picLocks noChangeAspect="1"/>
          </p:cNvPicPr>
          <p:nvPr/>
        </p:nvPicPr>
        <p:blipFill>
          <a:blip r:embed="rId4"/>
          <a:stretch>
            <a:fillRect/>
          </a:stretch>
        </p:blipFill>
        <p:spPr>
          <a:xfrm>
            <a:off x="8309868" y="1472989"/>
            <a:ext cx="3789417" cy="4528902"/>
          </a:xfrm>
          <a:prstGeom prst="rect">
            <a:avLst/>
          </a:prstGeom>
        </p:spPr>
      </p:pic>
    </p:spTree>
    <p:extLst>
      <p:ext uri="{BB962C8B-B14F-4D97-AF65-F5344CB8AC3E}">
        <p14:creationId xmlns:p14="http://schemas.microsoft.com/office/powerpoint/2010/main" val="683718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47EA5E2-31A6-5348-D89A-81DDCECAAE2D}"/>
              </a:ext>
            </a:extLst>
          </p:cNvPr>
          <p:cNvSpPr>
            <a:spLocks noGrp="1"/>
          </p:cNvSpPr>
          <p:nvPr>
            <p:ph type="title"/>
          </p:nvPr>
        </p:nvSpPr>
        <p:spPr/>
        <p:txBody>
          <a:bodyPr/>
          <a:lstStyle/>
          <a:p>
            <a:r>
              <a:rPr lang="en-IN" dirty="0">
                <a:solidFill>
                  <a:schemeClr val="bg1"/>
                </a:solidFill>
              </a:rPr>
              <a:t>Coronavirus Disease(COVID-19):</a:t>
            </a:r>
            <a:br>
              <a:rPr lang="en-IN" dirty="0">
                <a:solidFill>
                  <a:schemeClr val="bg1"/>
                </a:solidFill>
              </a:rPr>
            </a:br>
            <a:r>
              <a:rPr lang="en-IN" dirty="0">
                <a:solidFill>
                  <a:schemeClr val="bg1"/>
                </a:solidFill>
              </a:rPr>
              <a:t>Vaccines</a:t>
            </a:r>
          </a:p>
        </p:txBody>
      </p:sp>
      <p:sp>
        <p:nvSpPr>
          <p:cNvPr id="9" name="Content Placeholder 8">
            <a:extLst>
              <a:ext uri="{FF2B5EF4-FFF2-40B4-BE49-F238E27FC236}">
                <a16:creationId xmlns:a16="http://schemas.microsoft.com/office/drawing/2014/main" id="{244B98EA-03C8-8CEB-DABF-2D834883B6C7}"/>
              </a:ext>
            </a:extLst>
          </p:cNvPr>
          <p:cNvSpPr>
            <a:spLocks noGrp="1"/>
          </p:cNvSpPr>
          <p:nvPr>
            <p:ph sz="half" idx="1"/>
          </p:nvPr>
        </p:nvSpPr>
        <p:spPr>
          <a:xfrm>
            <a:off x="314960" y="2060575"/>
            <a:ext cx="5184691" cy="4492625"/>
          </a:xfrm>
        </p:spPr>
        <p:txBody>
          <a:bodyPr>
            <a:normAutofit fontScale="85000" lnSpcReduction="20000"/>
          </a:bodyPr>
          <a:lstStyle/>
          <a:p>
            <a:pPr algn="just">
              <a:buFont typeface="Wingdings" panose="05000000000000000000" pitchFamily="2" charset="2"/>
              <a:buChar char="Ø"/>
            </a:pPr>
            <a:r>
              <a:rPr lang="en-US" sz="2100" dirty="0">
                <a:solidFill>
                  <a:schemeClr val="bg1"/>
                </a:solidFill>
                <a:latin typeface="Times New Roman" panose="02020603050405020304" pitchFamily="18" charset="0"/>
                <a:cs typeface="Times New Roman" panose="02020603050405020304" pitchFamily="18" charset="0"/>
              </a:rPr>
              <a:t>What vaccines are there against COVID-19 ?</a:t>
            </a:r>
          </a:p>
          <a:p>
            <a:pPr algn="just">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There are several COVID-19 vaccines validated for use by WHO (given Emergency Use Listing). The first mass vaccination programme started in early December 2020 and the number of vaccination doses administered is updated on a daily basis on the COVID-19 dashboard. The WHO Emergency Use Listing process determines whether a product can be recommended for use based on all the available data on safety and efficacy and on its suitability in low- and middle-income countries. Vaccines are assessed to ensure they meet acceptable standards of quality, safety and efficacy using clinical trial data, manufacturing and quality control processes. The assessment weighs the threat posed by the emergency as well as the benefit that would accrue from the use of the product against any potential risks.</a:t>
            </a:r>
          </a:p>
          <a:p>
            <a:pPr marL="0" indent="0">
              <a:buNone/>
            </a:pPr>
            <a:endParaRPr lang="en-US" dirty="0"/>
          </a:p>
        </p:txBody>
      </p:sp>
      <p:sp>
        <p:nvSpPr>
          <p:cNvPr id="10" name="Content Placeholder 9">
            <a:extLst>
              <a:ext uri="{FF2B5EF4-FFF2-40B4-BE49-F238E27FC236}">
                <a16:creationId xmlns:a16="http://schemas.microsoft.com/office/drawing/2014/main" id="{B486EB73-C8FA-9942-1BA5-1151F1874289}"/>
              </a:ext>
            </a:extLst>
          </p:cNvPr>
          <p:cNvSpPr>
            <a:spLocks noGrp="1"/>
          </p:cNvSpPr>
          <p:nvPr>
            <p:ph sz="half" idx="2"/>
          </p:nvPr>
        </p:nvSpPr>
        <p:spPr>
          <a:xfrm>
            <a:off x="5654493" y="2060574"/>
            <a:ext cx="6222547" cy="4573905"/>
          </a:xfrm>
        </p:spPr>
        <p:txBody>
          <a:bodyPr>
            <a:normAutofit fontScale="85000" lnSpcReduction="20000"/>
          </a:bodyPr>
          <a:lstStyle/>
          <a:p>
            <a:pPr algn="just"/>
            <a:r>
              <a:rPr lang="en-US" sz="2400" dirty="0">
                <a:solidFill>
                  <a:schemeClr val="bg1"/>
                </a:solidFill>
                <a:latin typeface="Times New Roman" panose="02020603050405020304" pitchFamily="18" charset="0"/>
                <a:cs typeface="Times New Roman" panose="02020603050405020304" pitchFamily="18" charset="0"/>
              </a:rPr>
              <a:t>Which COVID-19 vaccine should I get?</a:t>
            </a:r>
          </a:p>
          <a:p>
            <a:pPr algn="just"/>
            <a:r>
              <a:rPr lang="en-US" sz="2400" dirty="0">
                <a:latin typeface="Times New Roman" panose="02020603050405020304" pitchFamily="18" charset="0"/>
                <a:cs typeface="Times New Roman" panose="02020603050405020304" pitchFamily="18" charset="0"/>
              </a:rPr>
              <a:t>All vaccines with WHO Emergency Use Listing are highly effective at preventing serious illness, hospitalization and death due to COVID-19. You should accept the vaccine you are offered first and get vaccinated as soon as it is your turn to reduce your risk. Do not delay getting vaccinated, unless advised to by your health care provider, as this could put you at risk of COVID-19. Getting vaccinated could save your life. In April 2020, WHO published the minimum criteria for how effective COVID-19 vaccines should be to make them useful for fighting COVID-19. All current vaccines authorized by WHO meet these criteria. To fully understand how effective different vaccines are, we need more real world data. This will come as more people are vaccinated. The best COVID-19 vaccine is the one available to you soonest.</a:t>
            </a:r>
          </a:p>
          <a:p>
            <a:endParaRPr lang="en-IN" dirty="0"/>
          </a:p>
        </p:txBody>
      </p:sp>
    </p:spTree>
    <p:extLst>
      <p:ext uri="{BB962C8B-B14F-4D97-AF65-F5344CB8AC3E}">
        <p14:creationId xmlns:p14="http://schemas.microsoft.com/office/powerpoint/2010/main" val="12032239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2A870-1359-5278-B365-EA522EDB2C0D}"/>
              </a:ext>
            </a:extLst>
          </p:cNvPr>
          <p:cNvSpPr>
            <a:spLocks noGrp="1"/>
          </p:cNvSpPr>
          <p:nvPr>
            <p:ph type="title"/>
          </p:nvPr>
        </p:nvSpPr>
        <p:spPr>
          <a:xfrm>
            <a:off x="0" y="351118"/>
            <a:ext cx="9404723" cy="1400530"/>
          </a:xfrm>
        </p:spPr>
        <p:txBody>
          <a:bodyPr/>
          <a:lstStyle/>
          <a:p>
            <a:r>
              <a:rPr lang="en-US" sz="3600" dirty="0">
                <a:solidFill>
                  <a:srgbClr val="FFC000"/>
                </a:solidFill>
                <a:highlight>
                  <a:srgbClr val="000080"/>
                </a:highlight>
              </a:rPr>
              <a:t>The Response We Have Received From The People</a:t>
            </a:r>
            <a:endParaRPr lang="en-IN" sz="3600" dirty="0">
              <a:solidFill>
                <a:srgbClr val="FFC000"/>
              </a:solidFill>
              <a:highlight>
                <a:srgbClr val="000080"/>
              </a:highlight>
            </a:endParaRPr>
          </a:p>
        </p:txBody>
      </p:sp>
      <p:pic>
        <p:nvPicPr>
          <p:cNvPr id="7" name="Content Placeholder 6">
            <a:extLst>
              <a:ext uri="{FF2B5EF4-FFF2-40B4-BE49-F238E27FC236}">
                <a16:creationId xmlns:a16="http://schemas.microsoft.com/office/drawing/2014/main" id="{CF27E8FB-80BC-6292-FBA9-027DF284937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4320" y="1935936"/>
            <a:ext cx="3017520" cy="4570946"/>
          </a:xfrm>
        </p:spPr>
      </p:pic>
      <p:pic>
        <p:nvPicPr>
          <p:cNvPr id="9" name="Content Placeholder 8">
            <a:extLst>
              <a:ext uri="{FF2B5EF4-FFF2-40B4-BE49-F238E27FC236}">
                <a16:creationId xmlns:a16="http://schemas.microsoft.com/office/drawing/2014/main" id="{86974EBC-19B1-6BA1-0E4A-90A492F0436C}"/>
              </a:ext>
            </a:extLst>
          </p:cNvPr>
          <p:cNvPicPr>
            <a:picLocks noGrp="1" noChangeAspect="1"/>
          </p:cNvPicPr>
          <p:nvPr>
            <p:ph sz="half" idx="2"/>
          </p:nvPr>
        </p:nvPicPr>
        <p:blipFill>
          <a:blip r:embed="rId3"/>
          <a:stretch>
            <a:fillRect/>
          </a:stretch>
        </p:blipFill>
        <p:spPr>
          <a:xfrm>
            <a:off x="4443621" y="1935936"/>
            <a:ext cx="3044300" cy="4531052"/>
          </a:xfrm>
          <a:prstGeom prst="rect">
            <a:avLst/>
          </a:prstGeom>
        </p:spPr>
      </p:pic>
      <p:pic>
        <p:nvPicPr>
          <p:cNvPr id="10" name="Picture 9">
            <a:extLst>
              <a:ext uri="{FF2B5EF4-FFF2-40B4-BE49-F238E27FC236}">
                <a16:creationId xmlns:a16="http://schemas.microsoft.com/office/drawing/2014/main" id="{3F1AC8BE-6478-D7F2-A71E-482CB4372326}"/>
              </a:ext>
            </a:extLst>
          </p:cNvPr>
          <p:cNvPicPr>
            <a:picLocks noChangeAspect="1"/>
          </p:cNvPicPr>
          <p:nvPr/>
        </p:nvPicPr>
        <p:blipFill>
          <a:blip r:embed="rId4"/>
          <a:stretch>
            <a:fillRect/>
          </a:stretch>
        </p:blipFill>
        <p:spPr>
          <a:xfrm>
            <a:off x="8900162" y="1935936"/>
            <a:ext cx="2661920" cy="4531052"/>
          </a:xfrm>
          <a:prstGeom prst="rect">
            <a:avLst/>
          </a:prstGeom>
        </p:spPr>
      </p:pic>
    </p:spTree>
    <p:extLst>
      <p:ext uri="{BB962C8B-B14F-4D97-AF65-F5344CB8AC3E}">
        <p14:creationId xmlns:p14="http://schemas.microsoft.com/office/powerpoint/2010/main" val="29335253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7C0768B-CF79-08E8-9AEC-42816312A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410" y="1178559"/>
            <a:ext cx="2941189" cy="5466080"/>
          </a:xfrm>
          <a:prstGeom prst="rect">
            <a:avLst/>
          </a:prstGeom>
        </p:spPr>
      </p:pic>
      <p:pic>
        <p:nvPicPr>
          <p:cNvPr id="14" name="Picture 13">
            <a:extLst>
              <a:ext uri="{FF2B5EF4-FFF2-40B4-BE49-F238E27FC236}">
                <a16:creationId xmlns:a16="http://schemas.microsoft.com/office/drawing/2014/main" id="{65F9CF66-0DD3-12DF-A70A-2BA7E7F15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67" y="1178559"/>
            <a:ext cx="3200265" cy="5388591"/>
          </a:xfrm>
          <a:prstGeom prst="rect">
            <a:avLst/>
          </a:prstGeom>
        </p:spPr>
      </p:pic>
      <p:pic>
        <p:nvPicPr>
          <p:cNvPr id="15" name="Picture 14">
            <a:extLst>
              <a:ext uri="{FF2B5EF4-FFF2-40B4-BE49-F238E27FC236}">
                <a16:creationId xmlns:a16="http://schemas.microsoft.com/office/drawing/2014/main" id="{F43E6473-C7FB-F669-D669-F4093BBE7EB2}"/>
              </a:ext>
            </a:extLst>
          </p:cNvPr>
          <p:cNvPicPr>
            <a:picLocks noChangeAspect="1"/>
          </p:cNvPicPr>
          <p:nvPr/>
        </p:nvPicPr>
        <p:blipFill>
          <a:blip r:embed="rId4"/>
          <a:stretch>
            <a:fillRect/>
          </a:stretch>
        </p:blipFill>
        <p:spPr>
          <a:xfrm>
            <a:off x="8737600" y="1240216"/>
            <a:ext cx="3183901" cy="5342765"/>
          </a:xfrm>
          <a:prstGeom prst="rect">
            <a:avLst/>
          </a:prstGeom>
        </p:spPr>
      </p:pic>
    </p:spTree>
    <p:extLst>
      <p:ext uri="{BB962C8B-B14F-4D97-AF65-F5344CB8AC3E}">
        <p14:creationId xmlns:p14="http://schemas.microsoft.com/office/powerpoint/2010/main" val="39535119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308</TotalTime>
  <Words>848</Words>
  <Application>Microsoft Office PowerPoint</Application>
  <PresentationFormat>Widescreen</PresentationFormat>
  <Paragraphs>32</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Century Gothic</vt:lpstr>
      <vt:lpstr>Comic Sans MS</vt:lpstr>
      <vt:lpstr>Times New Roman</vt:lpstr>
      <vt:lpstr>Wingdings</vt:lpstr>
      <vt:lpstr>Wingdings 3</vt:lpstr>
      <vt:lpstr>Ion</vt:lpstr>
      <vt:lpstr>  COVID RAPID RESPONSE</vt:lpstr>
      <vt:lpstr>PowerPoint Presentation</vt:lpstr>
      <vt:lpstr>Details:</vt:lpstr>
      <vt:lpstr>About the Response in covid:</vt:lpstr>
      <vt:lpstr>Responses we have solved in Zone wise</vt:lpstr>
      <vt:lpstr>PowerPoint Presentation</vt:lpstr>
      <vt:lpstr>Coronavirus Disease(COVID-19): Vaccines</vt:lpstr>
      <vt:lpstr>The Response We Have Received From The People</vt:lpstr>
      <vt:lpstr>PowerPoint Presentation</vt:lpstr>
      <vt:lpstr>Rapid Response Guidence: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RAPID RESPONSE</dc:title>
  <dc:creator>shaik yussaf</dc:creator>
  <cp:lastModifiedBy>shaik yussaf</cp:lastModifiedBy>
  <cp:revision>5</cp:revision>
  <dcterms:created xsi:type="dcterms:W3CDTF">2023-02-28T07:23:09Z</dcterms:created>
  <dcterms:modified xsi:type="dcterms:W3CDTF">2023-03-01T13:17:58Z</dcterms:modified>
</cp:coreProperties>
</file>